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6" r:id="rId6"/>
    <p:sldId id="277" r:id="rId7"/>
    <p:sldId id="288" r:id="rId8"/>
    <p:sldId id="290" r:id="rId9"/>
    <p:sldId id="291" r:id="rId10"/>
    <p:sldId id="292" r:id="rId11"/>
    <p:sldId id="293" r:id="rId12"/>
    <p:sldId id="294" r:id="rId13"/>
    <p:sldId id="295" r:id="rId14"/>
    <p:sldId id="297" r:id="rId15"/>
    <p:sldId id="301" r:id="rId16"/>
    <p:sldId id="296" r:id="rId17"/>
    <p:sldId id="278" r:id="rId18"/>
    <p:sldId id="298" r:id="rId19"/>
    <p:sldId id="282" r:id="rId20"/>
    <p:sldId id="299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 autoAdjust="0"/>
    <p:restoredTop sz="94652" autoAdjust="0"/>
  </p:normalViewPr>
  <p:slideViewPr>
    <p:cSldViewPr snapToGrid="0" showGuides="1">
      <p:cViewPr varScale="1">
        <p:scale>
          <a:sx n="124" d="100"/>
          <a:sy n="124" d="100"/>
        </p:scale>
        <p:origin x="640" y="17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963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0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50000"/>
            </a:schemeClr>
          </a:fgClr>
          <a:bgClr>
            <a:schemeClr val="tx1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9AD4E46C-A634-8A41-A934-8B54E2360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4772" y="0"/>
            <a:ext cx="8001423" cy="8001423"/>
          </a:xfrm>
          <a:prstGeom prst="rect">
            <a:avLst/>
          </a:prstGeom>
        </p:spPr>
      </p:pic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3C831F7D-A4EE-A14B-BBE5-7C6AC921C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3429000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1384995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Attrition Case Study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Zachary Harris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0BF026-1719-BD4F-B15B-A77E5D62A802}"/>
              </a:ext>
            </a:extLst>
          </p:cNvPr>
          <p:cNvCxnSpPr/>
          <p:nvPr/>
        </p:nvCxnSpPr>
        <p:spPr>
          <a:xfrm>
            <a:off x="1212112" y="1458540"/>
            <a:ext cx="2115879" cy="0"/>
          </a:xfrm>
          <a:prstGeom prst="line">
            <a:avLst/>
          </a:prstGeom>
          <a:ln>
            <a:solidFill>
              <a:srgbClr val="165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E55F2A02-EBF0-0647-8D40-FF462FB2F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03527"/>
              </p:ext>
            </p:extLst>
          </p:nvPr>
        </p:nvGraphicFramePr>
        <p:xfrm>
          <a:off x="400067" y="1636740"/>
          <a:ext cx="37808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082">
                  <a:extLst>
                    <a:ext uri="{9D8B030D-6E8A-4147-A177-3AD203B41FA5}">
                      <a16:colId xmlns:a16="http://schemas.microsoft.com/office/drawing/2014/main" val="2642717145"/>
                    </a:ext>
                  </a:extLst>
                </a:gridCol>
                <a:gridCol w="691116">
                  <a:extLst>
                    <a:ext uri="{9D8B030D-6E8A-4147-A177-3AD203B41FA5}">
                      <a16:colId xmlns:a16="http://schemas.microsoft.com/office/drawing/2014/main" val="3785598051"/>
                    </a:ext>
                  </a:extLst>
                </a:gridCol>
                <a:gridCol w="723014">
                  <a:extLst>
                    <a:ext uri="{9D8B030D-6E8A-4147-A177-3AD203B41FA5}">
                      <a16:colId xmlns:a16="http://schemas.microsoft.com/office/drawing/2014/main" val="1492121187"/>
                    </a:ext>
                  </a:extLst>
                </a:gridCol>
                <a:gridCol w="1150650">
                  <a:extLst>
                    <a:ext uri="{9D8B030D-6E8A-4147-A177-3AD203B41FA5}">
                      <a16:colId xmlns:a16="http://schemas.microsoft.com/office/drawing/2014/main" val="1729452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3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6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3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7354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62E01DC8-B6A4-7C40-BA8F-38AD0D12E94F}"/>
              </a:ext>
            </a:extLst>
          </p:cNvPr>
          <p:cNvSpPr txBox="1">
            <a:spLocks/>
          </p:cNvSpPr>
          <p:nvPr/>
        </p:nvSpPr>
        <p:spPr>
          <a:xfrm>
            <a:off x="228599" y="1202502"/>
            <a:ext cx="4123801" cy="256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Attrition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F9700B-6B9D-714C-841A-C4DBE0F373BA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7FC76-C72B-694B-951D-A4CCFA38E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B0BF2D5-69C0-9140-848A-C1843554E41E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3A971-0624-B04A-87D7-122DD8ECD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F25988-F42B-EF44-BA00-00044922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418" y="1458540"/>
            <a:ext cx="7561981" cy="4848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51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4F645-36AD-BD4E-87D8-F0D3CAEC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45" y="1044398"/>
            <a:ext cx="8714109" cy="556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AF7734-52AE-AB48-81A5-50F19D7C0076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366415-6B8D-A446-97D7-87F69AAB1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B7994AB-8D39-3A43-9374-5BD9313AC6F6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C85308-F7F7-7349-90FB-5EB15F00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3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0BF026-1719-BD4F-B15B-A77E5D62A802}"/>
              </a:ext>
            </a:extLst>
          </p:cNvPr>
          <p:cNvCxnSpPr/>
          <p:nvPr/>
        </p:nvCxnSpPr>
        <p:spPr>
          <a:xfrm>
            <a:off x="1212112" y="1458540"/>
            <a:ext cx="2115879" cy="0"/>
          </a:xfrm>
          <a:prstGeom prst="line">
            <a:avLst/>
          </a:prstGeom>
          <a:ln>
            <a:solidFill>
              <a:srgbClr val="165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E55F2A02-EBF0-0647-8D40-FF462FB2F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809866"/>
              </p:ext>
            </p:extLst>
          </p:nvPr>
        </p:nvGraphicFramePr>
        <p:xfrm>
          <a:off x="400067" y="1636740"/>
          <a:ext cx="378086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082">
                  <a:extLst>
                    <a:ext uri="{9D8B030D-6E8A-4147-A177-3AD203B41FA5}">
                      <a16:colId xmlns:a16="http://schemas.microsoft.com/office/drawing/2014/main" val="2642717145"/>
                    </a:ext>
                  </a:extLst>
                </a:gridCol>
                <a:gridCol w="691116">
                  <a:extLst>
                    <a:ext uri="{9D8B030D-6E8A-4147-A177-3AD203B41FA5}">
                      <a16:colId xmlns:a16="http://schemas.microsoft.com/office/drawing/2014/main" val="3785598051"/>
                    </a:ext>
                  </a:extLst>
                </a:gridCol>
                <a:gridCol w="723014">
                  <a:extLst>
                    <a:ext uri="{9D8B030D-6E8A-4147-A177-3AD203B41FA5}">
                      <a16:colId xmlns:a16="http://schemas.microsoft.com/office/drawing/2014/main" val="1492121187"/>
                    </a:ext>
                  </a:extLst>
                </a:gridCol>
                <a:gridCol w="1150650">
                  <a:extLst>
                    <a:ext uri="{9D8B030D-6E8A-4147-A177-3AD203B41FA5}">
                      <a16:colId xmlns:a16="http://schemas.microsoft.com/office/drawing/2014/main" val="1729452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3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.3539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6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.1478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3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957721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62E01DC8-B6A4-7C40-BA8F-38AD0D12E94F}"/>
              </a:ext>
            </a:extLst>
          </p:cNvPr>
          <p:cNvSpPr txBox="1">
            <a:spLocks/>
          </p:cNvSpPr>
          <p:nvPr/>
        </p:nvSpPr>
        <p:spPr>
          <a:xfrm>
            <a:off x="228599" y="1202502"/>
            <a:ext cx="4123801" cy="256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Attrition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F9700B-6B9D-714C-841A-C4DBE0F373BA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Examining the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7FC76-C72B-694B-951D-A4CCFA38E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B0BF2D5-69C0-9140-848A-C1843554E41E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Insights and Discoveries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3A971-0624-B04A-87D7-122DD8ECD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CFF21E9-2F57-BA4C-812A-C7E600D5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336" y="1130896"/>
            <a:ext cx="8081473" cy="55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173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1CA2BA-2C85-244F-9C0D-C41CE34E1CED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F970E9-53E6-9747-B79A-F47F3998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40EF01F-2337-AD4D-AB0E-CF4D8DAC1831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7AF35C-C88D-7944-B5FE-DB00D61A5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B771D2-C36C-F549-A8DB-7B4BD229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35" y="1059642"/>
            <a:ext cx="8766130" cy="560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0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83152-3E54-D740-9575-F215C929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75" y="908298"/>
            <a:ext cx="9191848" cy="5883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5D5978C-5C21-8940-90BD-7F28FA2A2B51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324E8-6F1D-4942-A0E6-B47BDC41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663824D6-9649-E44D-9533-318D35AA2B8A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20958F-9DE0-B64E-9676-4BF388FD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D9948E3-1884-1741-8DBF-A8371A346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A6E26C1-9CC5-F048-AEEB-2DCD9F279E1B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Classifying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990B41-9626-7B4A-AD46-07A76C4C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5304394-8202-E84B-B42D-DE5DF2B8E506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Determining Variables and Prediction Success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11290-552C-D840-A571-CF96CF7B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582" y="988999"/>
            <a:ext cx="6304834" cy="5854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7282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D84D2A3-6392-7647-BA50-9FC2C63B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775" y="1165254"/>
            <a:ext cx="3260210" cy="5361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52BDDD4F-A832-EB4C-B1F1-AA2225E43AF0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Selecting Variables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E22F4-F096-A74C-BE5A-41A5F990CB41}"/>
              </a:ext>
            </a:extLst>
          </p:cNvPr>
          <p:cNvCxnSpPr/>
          <p:nvPr/>
        </p:nvCxnSpPr>
        <p:spPr>
          <a:xfrm>
            <a:off x="1212112" y="1458540"/>
            <a:ext cx="2115879" cy="0"/>
          </a:xfrm>
          <a:prstGeom prst="line">
            <a:avLst/>
          </a:prstGeom>
          <a:ln>
            <a:solidFill>
              <a:srgbClr val="165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69F343C9-9BE1-BA48-990B-79853E717092}"/>
              </a:ext>
            </a:extLst>
          </p:cNvPr>
          <p:cNvSpPr txBox="1">
            <a:spLocks/>
          </p:cNvSpPr>
          <p:nvPr/>
        </p:nvSpPr>
        <p:spPr>
          <a:xfrm>
            <a:off x="228599" y="1202502"/>
            <a:ext cx="4123801" cy="256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Selected Variables for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47E0D-C911-FF40-925C-479F02E3FF6F}"/>
              </a:ext>
            </a:extLst>
          </p:cNvPr>
          <p:cNvSpPr txBox="1"/>
          <p:nvPr/>
        </p:nvSpPr>
        <p:spPr>
          <a:xfrm>
            <a:off x="856260" y="1572385"/>
            <a:ext cx="2868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BusinessTravel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JobLevel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JobRole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YearsSinceLastPromotion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D9948E3-1884-1741-8DBF-A8371A346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A6E26C1-9CC5-F048-AEEB-2DCD9F279E1B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Predicting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990B41-9626-7B4A-AD46-07A76C4C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5304394-8202-E84B-B42D-DE5DF2B8E506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Determining Variables and Prediction Success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47705-DBF8-0F4E-82B9-D145AA27C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" b="68951"/>
          <a:stretch/>
        </p:blipFill>
        <p:spPr>
          <a:xfrm>
            <a:off x="768867" y="2348392"/>
            <a:ext cx="4452380" cy="1711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2E300-CD72-7D4B-871D-F732CAA2E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570" y="988999"/>
            <a:ext cx="1513790" cy="580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D18640-8E02-024E-97F8-77EB6B4FC6CA}"/>
              </a:ext>
            </a:extLst>
          </p:cNvPr>
          <p:cNvSpPr txBox="1"/>
          <p:nvPr/>
        </p:nvSpPr>
        <p:spPr>
          <a:xfrm>
            <a:off x="2043112" y="4221126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kNN</a:t>
            </a:r>
            <a:r>
              <a:rPr lang="en-US" dirty="0"/>
              <a:t>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EB81E-A645-2449-87F7-21E95BB34712}"/>
              </a:ext>
            </a:extLst>
          </p:cNvPr>
          <p:cNvSpPr txBox="1"/>
          <p:nvPr/>
        </p:nvSpPr>
        <p:spPr>
          <a:xfrm>
            <a:off x="8048847" y="3094074"/>
            <a:ext cx="123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40432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7D6AD-0E67-794A-BE65-64C92BDA8B22}"/>
              </a:ext>
            </a:extLst>
          </p:cNvPr>
          <p:cNvSpPr txBox="1"/>
          <p:nvPr/>
        </p:nvSpPr>
        <p:spPr>
          <a:xfrm>
            <a:off x="3076135" y="4321910"/>
            <a:ext cx="603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email all questions and concerns to </a:t>
            </a:r>
            <a:r>
              <a:rPr lang="en-US" dirty="0" err="1">
                <a:solidFill>
                  <a:schemeClr val="bg1"/>
                </a:solidFill>
              </a:rPr>
              <a:t>zharris@smu.edu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Attrition Case Study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Overview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Insights and Discoveries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Classifying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Conclusion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7011B5-ECE5-4546-AE5D-63E5DE987D39}"/>
              </a:ext>
            </a:extLst>
          </p:cNvPr>
          <p:cNvGrpSpPr/>
          <p:nvPr/>
        </p:nvGrpSpPr>
        <p:grpSpPr>
          <a:xfrm rot="21328729">
            <a:off x="4039017" y="1876641"/>
            <a:ext cx="3968496" cy="3968496"/>
            <a:chOff x="4111752" y="1742991"/>
            <a:chExt cx="3968496" cy="3968496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B15DD065-3185-4A49-A6C5-33FD7719286C}"/>
                </a:ext>
              </a:extLst>
            </p:cNvPr>
            <p:cNvSpPr/>
            <p:nvPr/>
          </p:nvSpPr>
          <p:spPr>
            <a:xfrm rot="18915581">
              <a:off x="4111752" y="1742991"/>
              <a:ext cx="3968496" cy="3968496"/>
            </a:xfrm>
            <a:prstGeom prst="arc">
              <a:avLst>
                <a:gd name="adj1" fmla="val 18397075"/>
                <a:gd name="adj2" fmla="val 1975598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247DBF5-E788-544F-B332-42B0C8445B6A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>
              <a:off x="6390546" y="1762084"/>
              <a:ext cx="203147" cy="4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F7E8E5-9DC0-8347-961F-8535CE6E2343}"/>
              </a:ext>
            </a:extLst>
          </p:cNvPr>
          <p:cNvGrpSpPr/>
          <p:nvPr/>
        </p:nvGrpSpPr>
        <p:grpSpPr>
          <a:xfrm rot="3436780">
            <a:off x="3999178" y="1806117"/>
            <a:ext cx="3968496" cy="3968496"/>
            <a:chOff x="4111752" y="1742991"/>
            <a:chExt cx="3968496" cy="3968496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353EE7A-C987-F24B-B9F0-DB3C7BA5A295}"/>
                </a:ext>
              </a:extLst>
            </p:cNvPr>
            <p:cNvSpPr/>
            <p:nvPr/>
          </p:nvSpPr>
          <p:spPr>
            <a:xfrm rot="18915581">
              <a:off x="4111752" y="1742991"/>
              <a:ext cx="3968496" cy="3968496"/>
            </a:xfrm>
            <a:prstGeom prst="arc">
              <a:avLst>
                <a:gd name="adj1" fmla="val 18397075"/>
                <a:gd name="adj2" fmla="val 1975598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313AD94-9C96-DD45-A606-D14E06333D9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6390546" y="1762084"/>
              <a:ext cx="203147" cy="4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1F3D28F-35E1-8641-8599-DB8923DC3B4C}"/>
              </a:ext>
            </a:extLst>
          </p:cNvPr>
          <p:cNvGrpSpPr/>
          <p:nvPr/>
        </p:nvGrpSpPr>
        <p:grpSpPr>
          <a:xfrm rot="6558232">
            <a:off x="4096973" y="1903911"/>
            <a:ext cx="3968496" cy="3968496"/>
            <a:chOff x="4111752" y="1742991"/>
            <a:chExt cx="3968496" cy="3968496"/>
          </a:xfrm>
        </p:grpSpPr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90F357AD-5719-8640-A5D3-E77348148CBA}"/>
                </a:ext>
              </a:extLst>
            </p:cNvPr>
            <p:cNvSpPr/>
            <p:nvPr/>
          </p:nvSpPr>
          <p:spPr>
            <a:xfrm rot="18915581">
              <a:off x="4111752" y="1742991"/>
              <a:ext cx="3968496" cy="3968496"/>
            </a:xfrm>
            <a:prstGeom prst="arc">
              <a:avLst>
                <a:gd name="adj1" fmla="val 18397075"/>
                <a:gd name="adj2" fmla="val 1975598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894D1AC-78CF-AC42-BCFF-B59205F16A18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6390546" y="1762084"/>
              <a:ext cx="203147" cy="4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AE9778F-0A2C-A74D-8FD4-046C6F8F9B52}"/>
              </a:ext>
            </a:extLst>
          </p:cNvPr>
          <p:cNvGrpSpPr/>
          <p:nvPr/>
        </p:nvGrpSpPr>
        <p:grpSpPr>
          <a:xfrm rot="10800000">
            <a:off x="4264152" y="1895391"/>
            <a:ext cx="3968496" cy="3968496"/>
            <a:chOff x="4111752" y="1742991"/>
            <a:chExt cx="3968496" cy="3968496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82524C7F-D7C2-5C45-BDBD-761C7AE3DB8B}"/>
                </a:ext>
              </a:extLst>
            </p:cNvPr>
            <p:cNvSpPr/>
            <p:nvPr/>
          </p:nvSpPr>
          <p:spPr>
            <a:xfrm rot="18915581">
              <a:off x="4111752" y="1742991"/>
              <a:ext cx="3968496" cy="3968496"/>
            </a:xfrm>
            <a:prstGeom prst="arc">
              <a:avLst>
                <a:gd name="adj1" fmla="val 18397075"/>
                <a:gd name="adj2" fmla="val 1975598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0674582-44C4-6940-899A-3246F9E3A47D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6390546" y="1762084"/>
              <a:ext cx="203147" cy="4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06B0C6-63D8-CF44-9E79-A2622886A60D}"/>
              </a:ext>
            </a:extLst>
          </p:cNvPr>
          <p:cNvGrpSpPr/>
          <p:nvPr/>
        </p:nvGrpSpPr>
        <p:grpSpPr>
          <a:xfrm rot="14312662">
            <a:off x="4147365" y="1740608"/>
            <a:ext cx="3968496" cy="3968496"/>
            <a:chOff x="4111752" y="1742991"/>
            <a:chExt cx="3968496" cy="3968496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6CB84B4F-5065-0544-AF34-ED3F525C385E}"/>
                </a:ext>
              </a:extLst>
            </p:cNvPr>
            <p:cNvSpPr/>
            <p:nvPr/>
          </p:nvSpPr>
          <p:spPr>
            <a:xfrm rot="18915581">
              <a:off x="4111752" y="1742991"/>
              <a:ext cx="3968496" cy="3968496"/>
            </a:xfrm>
            <a:prstGeom prst="arc">
              <a:avLst>
                <a:gd name="adj1" fmla="val 18397075"/>
                <a:gd name="adj2" fmla="val 1975598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BDDE10F-38B9-1B49-BA01-9311CF5E6C5A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6390546" y="1762084"/>
              <a:ext cx="203147" cy="4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1D1B76D-D614-B04E-A2F0-BE4B3908A4D5}"/>
              </a:ext>
            </a:extLst>
          </p:cNvPr>
          <p:cNvGrpSpPr/>
          <p:nvPr/>
        </p:nvGrpSpPr>
        <p:grpSpPr>
          <a:xfrm rot="17692028">
            <a:off x="4140200" y="1740608"/>
            <a:ext cx="3968496" cy="3968496"/>
            <a:chOff x="4111752" y="1742991"/>
            <a:chExt cx="3968496" cy="3968496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116985F0-4659-F345-8C98-0DFCC8C0A4A7}"/>
                </a:ext>
              </a:extLst>
            </p:cNvPr>
            <p:cNvSpPr/>
            <p:nvPr/>
          </p:nvSpPr>
          <p:spPr>
            <a:xfrm rot="18915581">
              <a:off x="4111752" y="1742991"/>
              <a:ext cx="3968496" cy="3968496"/>
            </a:xfrm>
            <a:prstGeom prst="arc">
              <a:avLst>
                <a:gd name="adj1" fmla="val 18397075"/>
                <a:gd name="adj2" fmla="val 1975598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19BA2AB-4F9A-F748-A8DF-50FDE708EC3E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6390546" y="1762084"/>
              <a:ext cx="203147" cy="4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E93A3FC8-974E-7642-8E31-CF9B10340E42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Preparing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A4FC8-0E2A-7941-81A2-9B29B4F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23" y="1159835"/>
            <a:ext cx="6747876" cy="550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2A0CCC8F-3BB5-0F49-844C-F6C97C838DE7}"/>
              </a:ext>
            </a:extLst>
          </p:cNvPr>
          <p:cNvSpPr txBox="1">
            <a:spLocks/>
          </p:cNvSpPr>
          <p:nvPr/>
        </p:nvSpPr>
        <p:spPr>
          <a:xfrm>
            <a:off x="228599" y="1202502"/>
            <a:ext cx="4123801" cy="256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 of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B9C033-6739-984C-9B0C-8604E3F9FB80}"/>
              </a:ext>
            </a:extLst>
          </p:cNvPr>
          <p:cNvCxnSpPr/>
          <p:nvPr/>
        </p:nvCxnSpPr>
        <p:spPr>
          <a:xfrm>
            <a:off x="1212112" y="1458540"/>
            <a:ext cx="2115879" cy="0"/>
          </a:xfrm>
          <a:prstGeom prst="line">
            <a:avLst/>
          </a:prstGeom>
          <a:ln>
            <a:solidFill>
              <a:srgbClr val="165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B4AEA31-DAEA-534E-9910-B0A89B91D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27687"/>
              </p:ext>
            </p:extLst>
          </p:nvPr>
        </p:nvGraphicFramePr>
        <p:xfrm>
          <a:off x="400067" y="1636740"/>
          <a:ext cx="378086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7291">
                  <a:extLst>
                    <a:ext uri="{9D8B030D-6E8A-4147-A177-3AD203B41FA5}">
                      <a16:colId xmlns:a16="http://schemas.microsoft.com/office/drawing/2014/main" val="2642717145"/>
                    </a:ext>
                  </a:extLst>
                </a:gridCol>
                <a:gridCol w="863573">
                  <a:extLst>
                    <a:ext uri="{9D8B030D-6E8A-4147-A177-3AD203B41FA5}">
                      <a16:colId xmlns:a16="http://schemas.microsoft.com/office/drawing/2014/main" val="149212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Observations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3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6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Missing Values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54DBCAF9-5BC8-FA41-A478-3EFEC88353C1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39FA10FE-C103-5B48-8B8A-A1084CBF91BC}"/>
              </a:ext>
            </a:extLst>
          </p:cNvPr>
          <p:cNvSpPr txBox="1">
            <a:spLocks/>
          </p:cNvSpPr>
          <p:nvPr/>
        </p:nvSpPr>
        <p:spPr>
          <a:xfrm>
            <a:off x="228599" y="1202502"/>
            <a:ext cx="4123801" cy="256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 of Data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EA9C2D6-3C1A-3749-89F5-1F7FD4568EB5}"/>
              </a:ext>
            </a:extLst>
          </p:cNvPr>
          <p:cNvCxnSpPr/>
          <p:nvPr/>
        </p:nvCxnSpPr>
        <p:spPr>
          <a:xfrm>
            <a:off x="1212112" y="1458540"/>
            <a:ext cx="2115879" cy="0"/>
          </a:xfrm>
          <a:prstGeom prst="line">
            <a:avLst/>
          </a:prstGeom>
          <a:ln>
            <a:solidFill>
              <a:srgbClr val="165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16">
            <a:extLst>
              <a:ext uri="{FF2B5EF4-FFF2-40B4-BE49-F238E27FC236}">
                <a16:creationId xmlns:a16="http://schemas.microsoft.com/office/drawing/2014/main" id="{36A8E0DA-DA64-7543-952E-AE3FA2DB3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30109"/>
              </p:ext>
            </p:extLst>
          </p:nvPr>
        </p:nvGraphicFramePr>
        <p:xfrm>
          <a:off x="400067" y="1636740"/>
          <a:ext cx="378086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7291">
                  <a:extLst>
                    <a:ext uri="{9D8B030D-6E8A-4147-A177-3AD203B41FA5}">
                      <a16:colId xmlns:a16="http://schemas.microsoft.com/office/drawing/2014/main" val="2642717145"/>
                    </a:ext>
                  </a:extLst>
                </a:gridCol>
                <a:gridCol w="863573">
                  <a:extLst>
                    <a:ext uri="{9D8B030D-6E8A-4147-A177-3AD203B41FA5}">
                      <a16:colId xmlns:a16="http://schemas.microsoft.com/office/drawing/2014/main" val="149212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Observations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3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Attrition -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6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Attrition -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08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4962A2A-605E-A54C-9539-715D0A0E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988" y="1202502"/>
            <a:ext cx="6735974" cy="5560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08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D9A6E27-9B80-F34C-8B63-E0AFC78E1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8" y="1044398"/>
            <a:ext cx="8906222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0A066516-1529-984A-9DB6-C2F7D323B03D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</p:spTree>
    <p:extLst>
      <p:ext uri="{BB962C8B-B14F-4D97-AF65-F5344CB8AC3E}">
        <p14:creationId xmlns:p14="http://schemas.microsoft.com/office/powerpoint/2010/main" val="143622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46F5B9-DEA6-F144-A55B-C2AD02B8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71" y="1373756"/>
            <a:ext cx="8906256" cy="4559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4C3E12EA-CD2D-7347-8664-18BA02A61397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</p:spTree>
    <p:extLst>
      <p:ext uri="{BB962C8B-B14F-4D97-AF65-F5344CB8AC3E}">
        <p14:creationId xmlns:p14="http://schemas.microsoft.com/office/powerpoint/2010/main" val="357713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AE1F08-D0B3-594E-A5AA-EB402794A14F}"/>
              </a:ext>
            </a:extLst>
          </p:cNvPr>
          <p:cNvCxnSpPr/>
          <p:nvPr/>
        </p:nvCxnSpPr>
        <p:spPr>
          <a:xfrm>
            <a:off x="1212112" y="1458540"/>
            <a:ext cx="2115879" cy="0"/>
          </a:xfrm>
          <a:prstGeom prst="line">
            <a:avLst/>
          </a:prstGeom>
          <a:ln>
            <a:solidFill>
              <a:srgbClr val="165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16">
            <a:extLst>
              <a:ext uri="{FF2B5EF4-FFF2-40B4-BE49-F238E27FC236}">
                <a16:creationId xmlns:a16="http://schemas.microsoft.com/office/drawing/2014/main" id="{B56F8404-1710-6148-81F7-BA8F295AD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26581"/>
              </p:ext>
            </p:extLst>
          </p:nvPr>
        </p:nvGraphicFramePr>
        <p:xfrm>
          <a:off x="400067" y="1636740"/>
          <a:ext cx="37808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082">
                  <a:extLst>
                    <a:ext uri="{9D8B030D-6E8A-4147-A177-3AD203B41FA5}">
                      <a16:colId xmlns:a16="http://schemas.microsoft.com/office/drawing/2014/main" val="2642717145"/>
                    </a:ext>
                  </a:extLst>
                </a:gridCol>
                <a:gridCol w="691116">
                  <a:extLst>
                    <a:ext uri="{9D8B030D-6E8A-4147-A177-3AD203B41FA5}">
                      <a16:colId xmlns:a16="http://schemas.microsoft.com/office/drawing/2014/main" val="3785598051"/>
                    </a:ext>
                  </a:extLst>
                </a:gridCol>
                <a:gridCol w="723014">
                  <a:extLst>
                    <a:ext uri="{9D8B030D-6E8A-4147-A177-3AD203B41FA5}">
                      <a16:colId xmlns:a16="http://schemas.microsoft.com/office/drawing/2014/main" val="1492121187"/>
                    </a:ext>
                  </a:extLst>
                </a:gridCol>
                <a:gridCol w="1150650">
                  <a:extLst>
                    <a:ext uri="{9D8B030D-6E8A-4147-A177-3AD203B41FA5}">
                      <a16:colId xmlns:a16="http://schemas.microsoft.com/office/drawing/2014/main" val="1729452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3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6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3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7354"/>
                  </a:ext>
                </a:extLst>
              </a:tr>
            </a:tbl>
          </a:graphicData>
        </a:graphic>
      </p:graphicFrame>
      <p:sp>
        <p:nvSpPr>
          <p:cNvPr id="44" name="Title 1">
            <a:extLst>
              <a:ext uri="{FF2B5EF4-FFF2-40B4-BE49-F238E27FC236}">
                <a16:creationId xmlns:a16="http://schemas.microsoft.com/office/drawing/2014/main" id="{DD177975-F71E-084E-BCD2-83ED95E817DE}"/>
              </a:ext>
            </a:extLst>
          </p:cNvPr>
          <p:cNvSpPr txBox="1">
            <a:spLocks/>
          </p:cNvSpPr>
          <p:nvPr/>
        </p:nvSpPr>
        <p:spPr>
          <a:xfrm>
            <a:off x="228599" y="1202502"/>
            <a:ext cx="4123801" cy="256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Attrition Rate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5C39A21-7817-5440-ADDB-A994BA8D6D4A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FE2578C-2E09-AC40-88BF-5F58D5B69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C2B87E33-0F45-7C4B-BCBB-1C6230768A8F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6E028-D1A8-924B-900C-7F706B9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5E06A0-E2EE-9C49-8632-BA966777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400" y="1458540"/>
            <a:ext cx="7575703" cy="484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006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D6563A-D38F-8440-A46E-93D9AE6DC669}"/>
              </a:ext>
            </a:extLst>
          </p:cNvPr>
          <p:cNvCxnSpPr/>
          <p:nvPr/>
        </p:nvCxnSpPr>
        <p:spPr>
          <a:xfrm>
            <a:off x="1212112" y="1458540"/>
            <a:ext cx="2115879" cy="0"/>
          </a:xfrm>
          <a:prstGeom prst="line">
            <a:avLst/>
          </a:prstGeom>
          <a:ln>
            <a:solidFill>
              <a:srgbClr val="165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6">
            <a:extLst>
              <a:ext uri="{FF2B5EF4-FFF2-40B4-BE49-F238E27FC236}">
                <a16:creationId xmlns:a16="http://schemas.microsoft.com/office/drawing/2014/main" id="{9B008872-54E8-7F4F-B9AA-DCF79189B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92509"/>
              </p:ext>
            </p:extLst>
          </p:nvPr>
        </p:nvGraphicFramePr>
        <p:xfrm>
          <a:off x="400067" y="1636740"/>
          <a:ext cx="37808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082">
                  <a:extLst>
                    <a:ext uri="{9D8B030D-6E8A-4147-A177-3AD203B41FA5}">
                      <a16:colId xmlns:a16="http://schemas.microsoft.com/office/drawing/2014/main" val="2642717145"/>
                    </a:ext>
                  </a:extLst>
                </a:gridCol>
                <a:gridCol w="691116">
                  <a:extLst>
                    <a:ext uri="{9D8B030D-6E8A-4147-A177-3AD203B41FA5}">
                      <a16:colId xmlns:a16="http://schemas.microsoft.com/office/drawing/2014/main" val="3785598051"/>
                    </a:ext>
                  </a:extLst>
                </a:gridCol>
                <a:gridCol w="723014">
                  <a:extLst>
                    <a:ext uri="{9D8B030D-6E8A-4147-A177-3AD203B41FA5}">
                      <a16:colId xmlns:a16="http://schemas.microsoft.com/office/drawing/2014/main" val="1492121187"/>
                    </a:ext>
                  </a:extLst>
                </a:gridCol>
                <a:gridCol w="1150650">
                  <a:extLst>
                    <a:ext uri="{9D8B030D-6E8A-4147-A177-3AD203B41FA5}">
                      <a16:colId xmlns:a16="http://schemas.microsoft.com/office/drawing/2014/main" val="1729452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3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6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.1558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3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7354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069271D8-3188-4E40-AE96-9057628C8880}"/>
              </a:ext>
            </a:extLst>
          </p:cNvPr>
          <p:cNvSpPr txBox="1">
            <a:spLocks/>
          </p:cNvSpPr>
          <p:nvPr/>
        </p:nvSpPr>
        <p:spPr>
          <a:xfrm>
            <a:off x="228599" y="1202502"/>
            <a:ext cx="4123801" cy="256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Attrition Rate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0C748F-C2D2-154D-ACBD-A04F0E2B5F3E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8D112E-2E41-F947-8F90-C6696BC4F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1F1D7E9-DC1F-AE4B-8B41-B373678CA5D1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10C0AE-D93B-9C46-B457-09497C7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37698C3-CECF-E14D-8973-01E0CFB2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386" y="1458540"/>
            <a:ext cx="7576547" cy="484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0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29212-A734-654A-8029-268D16F01508}"/>
              </a:ext>
            </a:extLst>
          </p:cNvPr>
          <p:cNvCxnSpPr/>
          <p:nvPr/>
        </p:nvCxnSpPr>
        <p:spPr>
          <a:xfrm>
            <a:off x="1212112" y="1458540"/>
            <a:ext cx="2115879" cy="0"/>
          </a:xfrm>
          <a:prstGeom prst="line">
            <a:avLst/>
          </a:prstGeom>
          <a:ln>
            <a:solidFill>
              <a:srgbClr val="165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6">
            <a:extLst>
              <a:ext uri="{FF2B5EF4-FFF2-40B4-BE49-F238E27FC236}">
                <a16:creationId xmlns:a16="http://schemas.microsoft.com/office/drawing/2014/main" id="{B3F254DA-5B01-B842-81DB-E7F12F7A3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640518"/>
              </p:ext>
            </p:extLst>
          </p:nvPr>
        </p:nvGraphicFramePr>
        <p:xfrm>
          <a:off x="400067" y="1636740"/>
          <a:ext cx="37808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082">
                  <a:extLst>
                    <a:ext uri="{9D8B030D-6E8A-4147-A177-3AD203B41FA5}">
                      <a16:colId xmlns:a16="http://schemas.microsoft.com/office/drawing/2014/main" val="2642717145"/>
                    </a:ext>
                  </a:extLst>
                </a:gridCol>
                <a:gridCol w="691116">
                  <a:extLst>
                    <a:ext uri="{9D8B030D-6E8A-4147-A177-3AD203B41FA5}">
                      <a16:colId xmlns:a16="http://schemas.microsoft.com/office/drawing/2014/main" val="3785598051"/>
                    </a:ext>
                  </a:extLst>
                </a:gridCol>
                <a:gridCol w="723014">
                  <a:extLst>
                    <a:ext uri="{9D8B030D-6E8A-4147-A177-3AD203B41FA5}">
                      <a16:colId xmlns:a16="http://schemas.microsoft.com/office/drawing/2014/main" val="1492121187"/>
                    </a:ext>
                  </a:extLst>
                </a:gridCol>
                <a:gridCol w="1150650">
                  <a:extLst>
                    <a:ext uri="{9D8B030D-6E8A-4147-A177-3AD203B41FA5}">
                      <a16:colId xmlns:a16="http://schemas.microsoft.com/office/drawing/2014/main" val="1729452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3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6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.1875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3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.1892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7354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968590E1-E665-6C4D-8313-1FD96357638C}"/>
              </a:ext>
            </a:extLst>
          </p:cNvPr>
          <p:cNvSpPr txBox="1">
            <a:spLocks/>
          </p:cNvSpPr>
          <p:nvPr/>
        </p:nvSpPr>
        <p:spPr>
          <a:xfrm>
            <a:off x="228599" y="1202502"/>
            <a:ext cx="4123801" cy="256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Attrition Rate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9A45F6-0962-6B43-AF6E-AC6FBFAA1CCA}"/>
              </a:ext>
            </a:extLst>
          </p:cNvPr>
          <p:cNvSpPr txBox="1">
            <a:spLocks/>
          </p:cNvSpPr>
          <p:nvPr/>
        </p:nvSpPr>
        <p:spPr>
          <a:xfrm>
            <a:off x="228599" y="658999"/>
            <a:ext cx="117348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the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0E303E-C001-874B-9946-D22EBC151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6652" y="522898"/>
            <a:ext cx="37398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4A246A2-63F5-2146-AA8F-4AC880A6AAA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Discoveries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F51546-E8CB-FF4A-BE86-EB5F9F5E5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4220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DB2668B-C98B-8548-9911-BF9B95919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42" y="1458540"/>
            <a:ext cx="7579457" cy="484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48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339</Words>
  <Application>Microsoft Macintosh PowerPoint</Application>
  <PresentationFormat>Widescreen</PresentationFormat>
  <Paragraphs>193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Segoe UI Light</vt:lpstr>
      <vt:lpstr>Office Theme</vt:lpstr>
      <vt:lpstr>Attrition Case Study Zachary Harris</vt:lpstr>
      <vt:lpstr>Project analysis slide 2</vt:lpstr>
      <vt:lpstr>Project analysis slide 3</vt:lpstr>
      <vt:lpstr>Project analysis slide 3</vt:lpstr>
      <vt:lpstr>Project analysis slide 3</vt:lpstr>
      <vt:lpstr>Project analysis slide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analysis slide 4</vt:lpstr>
      <vt:lpstr>PowerPoint Presentation</vt:lpstr>
      <vt:lpstr>Project analysis slide 10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Attrition Case Study Zachary Harris</dc:title>
  <dc:creator>Harris, Zachary O</dc:creator>
  <cp:lastModifiedBy>Harris, Zachary O</cp:lastModifiedBy>
  <cp:revision>2</cp:revision>
  <dcterms:created xsi:type="dcterms:W3CDTF">2021-08-07T20:16:29Z</dcterms:created>
  <dcterms:modified xsi:type="dcterms:W3CDTF">2021-08-08T11:25:52Z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